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71" r:id="rId3"/>
    <p:sldId id="282" r:id="rId4"/>
    <p:sldId id="278" r:id="rId5"/>
    <p:sldId id="283" r:id="rId6"/>
    <p:sldId id="279" r:id="rId7"/>
    <p:sldId id="284" r:id="rId8"/>
    <p:sldId id="285"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22"/>
    <p:restoredTop sz="94639"/>
  </p:normalViewPr>
  <p:slideViewPr>
    <p:cSldViewPr snapToGrid="0">
      <p:cViewPr varScale="1">
        <p:scale>
          <a:sx n="178" d="100"/>
          <a:sy n="178" d="100"/>
        </p:scale>
        <p:origin x="1064"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29/11/2024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12738915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3433570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8</a:t>
            </a:fld>
            <a:endParaRPr lang="en-AU" dirty="0"/>
          </a:p>
        </p:txBody>
      </p:sp>
    </p:spTree>
    <p:extLst>
      <p:ext uri="{BB962C8B-B14F-4D97-AF65-F5344CB8AC3E}">
        <p14:creationId xmlns:p14="http://schemas.microsoft.com/office/powerpoint/2010/main" val="1326260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11/29/24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11/29/24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20:27-47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497392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900" b="1" baseline="30000" dirty="0">
                <a:solidFill>
                  <a:srgbClr val="FFFFFF"/>
                </a:solidFill>
                <a:effectLst/>
                <a:latin typeface="Times New Roman" panose="02020603050405020304" pitchFamily="18" charset="0"/>
                <a:ea typeface="Times New Roman" panose="02020603050405020304" pitchFamily="18" charset="0"/>
              </a:rPr>
              <a:t>27 </a:t>
            </a:r>
            <a:r>
              <a:rPr lang="en-AU" sz="2900" dirty="0">
                <a:solidFill>
                  <a:srgbClr val="FFFFFF"/>
                </a:solidFill>
                <a:effectLst/>
                <a:latin typeface="Times New Roman" panose="02020603050405020304" pitchFamily="18" charset="0"/>
                <a:ea typeface="Times New Roman" panose="02020603050405020304" pitchFamily="18" charset="0"/>
              </a:rPr>
              <a:t>There came to him some Sadducees, those who deny that there is a resurrection, </a:t>
            </a:r>
            <a:r>
              <a:rPr lang="en-AU" sz="2900" b="1" baseline="30000" dirty="0">
                <a:solidFill>
                  <a:srgbClr val="FFFFFF"/>
                </a:solidFill>
                <a:effectLst/>
                <a:latin typeface="Times New Roman" panose="02020603050405020304" pitchFamily="18" charset="0"/>
                <a:ea typeface="Times New Roman" panose="02020603050405020304" pitchFamily="18" charset="0"/>
              </a:rPr>
              <a:t>28 </a:t>
            </a:r>
            <a:r>
              <a:rPr lang="en-AU" sz="2900" dirty="0">
                <a:solidFill>
                  <a:srgbClr val="FFFFFF"/>
                </a:solidFill>
                <a:effectLst/>
                <a:latin typeface="Times New Roman" panose="02020603050405020304" pitchFamily="18" charset="0"/>
                <a:ea typeface="Times New Roman" panose="02020603050405020304" pitchFamily="18" charset="0"/>
              </a:rPr>
              <a:t>and they asked him a question, saying, “Teacher, Moses wrote for us that if a man’s brother dies, having a wife but no children, the man must take the widow and raise up offspring for his brother.  </a:t>
            </a:r>
            <a:r>
              <a:rPr lang="en-AU" sz="2900" b="1" baseline="30000" dirty="0">
                <a:solidFill>
                  <a:srgbClr val="FFFFFF"/>
                </a:solidFill>
                <a:effectLst/>
                <a:latin typeface="Times New Roman" panose="02020603050405020304" pitchFamily="18" charset="0"/>
                <a:ea typeface="Times New Roman" panose="02020603050405020304" pitchFamily="18" charset="0"/>
              </a:rPr>
              <a:t>29 </a:t>
            </a:r>
            <a:r>
              <a:rPr lang="en-AU" sz="2900" dirty="0">
                <a:solidFill>
                  <a:srgbClr val="FFFFFF"/>
                </a:solidFill>
                <a:effectLst/>
                <a:latin typeface="Times New Roman" panose="02020603050405020304" pitchFamily="18" charset="0"/>
                <a:ea typeface="Times New Roman" panose="02020603050405020304" pitchFamily="18" charset="0"/>
              </a:rPr>
              <a:t>Now there were seven brothers.  The first took a wife, and died without children.  </a:t>
            </a:r>
            <a:r>
              <a:rPr lang="en-AU" sz="2900" b="1" baseline="30000" dirty="0">
                <a:solidFill>
                  <a:srgbClr val="FFFFFF"/>
                </a:solidFill>
                <a:effectLst/>
                <a:latin typeface="Times New Roman" panose="02020603050405020304" pitchFamily="18" charset="0"/>
                <a:ea typeface="Times New Roman" panose="02020603050405020304" pitchFamily="18" charset="0"/>
              </a:rPr>
              <a:t>30 </a:t>
            </a:r>
            <a:r>
              <a:rPr lang="en-AU" sz="2900" dirty="0">
                <a:solidFill>
                  <a:srgbClr val="FFFFFF"/>
                </a:solidFill>
                <a:effectLst/>
                <a:latin typeface="Times New Roman" panose="02020603050405020304" pitchFamily="18" charset="0"/>
                <a:ea typeface="Times New Roman" panose="02020603050405020304" pitchFamily="18" charset="0"/>
              </a:rPr>
              <a:t>And the second </a:t>
            </a:r>
            <a:r>
              <a:rPr lang="en-AU" sz="2900" b="1" baseline="30000" dirty="0">
                <a:solidFill>
                  <a:srgbClr val="FFFFFF"/>
                </a:solidFill>
                <a:effectLst/>
                <a:latin typeface="Times New Roman" panose="02020603050405020304" pitchFamily="18" charset="0"/>
                <a:ea typeface="Times New Roman" panose="02020603050405020304" pitchFamily="18" charset="0"/>
              </a:rPr>
              <a:t>31 </a:t>
            </a:r>
            <a:r>
              <a:rPr lang="en-AU" sz="2900" dirty="0">
                <a:solidFill>
                  <a:srgbClr val="FFFFFF"/>
                </a:solidFill>
                <a:effectLst/>
                <a:latin typeface="Times New Roman" panose="02020603050405020304" pitchFamily="18" charset="0"/>
                <a:ea typeface="Times New Roman" panose="02020603050405020304" pitchFamily="18" charset="0"/>
              </a:rPr>
              <a:t>and the third took her, and likewise all seven left no children and died.  </a:t>
            </a:r>
            <a:r>
              <a:rPr lang="en-AU" sz="2900" b="1" baseline="30000" dirty="0">
                <a:solidFill>
                  <a:srgbClr val="FFFFFF"/>
                </a:solidFill>
                <a:effectLst/>
                <a:latin typeface="Times New Roman" panose="02020603050405020304" pitchFamily="18" charset="0"/>
                <a:ea typeface="Times New Roman" panose="02020603050405020304" pitchFamily="18" charset="0"/>
              </a:rPr>
              <a:t>32 </a:t>
            </a:r>
            <a:r>
              <a:rPr lang="en-AU" sz="2900" dirty="0">
                <a:solidFill>
                  <a:srgbClr val="FFFFFF"/>
                </a:solidFill>
                <a:effectLst/>
                <a:latin typeface="Times New Roman" panose="02020603050405020304" pitchFamily="18" charset="0"/>
                <a:ea typeface="Times New Roman" panose="02020603050405020304" pitchFamily="18" charset="0"/>
              </a:rPr>
              <a:t>Afterward the woman also died.  </a:t>
            </a:r>
            <a:r>
              <a:rPr lang="en-AU" sz="2900" b="1" baseline="30000" dirty="0">
                <a:solidFill>
                  <a:srgbClr val="FFFFFF"/>
                </a:solidFill>
                <a:effectLst/>
                <a:latin typeface="Times New Roman" panose="02020603050405020304" pitchFamily="18" charset="0"/>
                <a:ea typeface="Times New Roman" panose="02020603050405020304" pitchFamily="18" charset="0"/>
              </a:rPr>
              <a:t>33 </a:t>
            </a:r>
            <a:r>
              <a:rPr lang="en-AU" sz="2900" dirty="0">
                <a:solidFill>
                  <a:srgbClr val="FFFFFF"/>
                </a:solidFill>
                <a:effectLst/>
                <a:latin typeface="Times New Roman" panose="02020603050405020304" pitchFamily="18" charset="0"/>
                <a:ea typeface="Times New Roman" panose="02020603050405020304" pitchFamily="18" charset="0"/>
              </a:rPr>
              <a:t>In the resurrection, therefore, whose wife will the woman be?  For the seven had her as wife.”</a:t>
            </a:r>
            <a:r>
              <a:rPr lang="en-AU" sz="2900" dirty="0">
                <a:effectLst/>
              </a:rPr>
              <a:t> </a:t>
            </a:r>
            <a:endParaRPr lang="en-AU" sz="29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75356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750" b="1" baseline="30000" dirty="0">
                <a:solidFill>
                  <a:srgbClr val="FFFFFF"/>
                </a:solidFill>
                <a:effectLst/>
                <a:latin typeface="Times New Roman" panose="02020603050405020304" pitchFamily="18" charset="0"/>
                <a:ea typeface="Times New Roman" panose="02020603050405020304" pitchFamily="18" charset="0"/>
              </a:rPr>
              <a:t>34 </a:t>
            </a:r>
            <a:r>
              <a:rPr lang="en-AU" sz="2750" dirty="0">
                <a:solidFill>
                  <a:srgbClr val="FFFFFF"/>
                </a:solidFill>
                <a:effectLst/>
                <a:latin typeface="Times New Roman" panose="02020603050405020304" pitchFamily="18" charset="0"/>
                <a:ea typeface="Times New Roman" panose="02020603050405020304" pitchFamily="18" charset="0"/>
              </a:rPr>
              <a:t>And Jesus said to them, “The sons of this age marry and are given in marriage, </a:t>
            </a:r>
            <a:r>
              <a:rPr lang="en-AU" sz="2750" b="1" baseline="30000" dirty="0">
                <a:solidFill>
                  <a:srgbClr val="FFFFFF"/>
                </a:solidFill>
                <a:effectLst/>
                <a:latin typeface="Times New Roman" panose="02020603050405020304" pitchFamily="18" charset="0"/>
                <a:ea typeface="Times New Roman" panose="02020603050405020304" pitchFamily="18" charset="0"/>
              </a:rPr>
              <a:t>35 </a:t>
            </a:r>
            <a:r>
              <a:rPr lang="en-AU" sz="2750" dirty="0">
                <a:solidFill>
                  <a:srgbClr val="FFFFFF"/>
                </a:solidFill>
                <a:effectLst/>
                <a:latin typeface="Times New Roman" panose="02020603050405020304" pitchFamily="18" charset="0"/>
                <a:ea typeface="Times New Roman" panose="02020603050405020304" pitchFamily="18" charset="0"/>
              </a:rPr>
              <a:t>but those who are considered worthy to attain to that age and to the resurrection from the dead neither marry nor are given in marriage, </a:t>
            </a:r>
            <a:r>
              <a:rPr lang="en-AU" sz="2750" b="1" baseline="30000" dirty="0">
                <a:solidFill>
                  <a:srgbClr val="FFFFFF"/>
                </a:solidFill>
                <a:effectLst/>
                <a:latin typeface="Times New Roman" panose="02020603050405020304" pitchFamily="18" charset="0"/>
                <a:ea typeface="Times New Roman" panose="02020603050405020304" pitchFamily="18" charset="0"/>
              </a:rPr>
              <a:t>36 </a:t>
            </a:r>
            <a:r>
              <a:rPr lang="en-AU" sz="2750" dirty="0">
                <a:solidFill>
                  <a:srgbClr val="FFFFFF"/>
                </a:solidFill>
                <a:effectLst/>
                <a:latin typeface="Times New Roman" panose="02020603050405020304" pitchFamily="18" charset="0"/>
                <a:ea typeface="Times New Roman" panose="02020603050405020304" pitchFamily="18" charset="0"/>
              </a:rPr>
              <a:t>for they cannot die anymore, because they are equal to angels and are sons of God, being sons of the resurrection.  </a:t>
            </a:r>
            <a:r>
              <a:rPr lang="en-AU" sz="2750" b="1" baseline="30000" dirty="0">
                <a:solidFill>
                  <a:srgbClr val="FFFFFF"/>
                </a:solidFill>
                <a:effectLst/>
                <a:latin typeface="Times New Roman" panose="02020603050405020304" pitchFamily="18" charset="0"/>
                <a:ea typeface="Times New Roman" panose="02020603050405020304" pitchFamily="18" charset="0"/>
              </a:rPr>
              <a:t>37 </a:t>
            </a:r>
            <a:r>
              <a:rPr lang="en-AU" sz="2750" dirty="0">
                <a:solidFill>
                  <a:srgbClr val="FFFFFF"/>
                </a:solidFill>
                <a:effectLst/>
                <a:latin typeface="Times New Roman" panose="02020603050405020304" pitchFamily="18" charset="0"/>
                <a:ea typeface="Times New Roman" panose="02020603050405020304" pitchFamily="18" charset="0"/>
              </a:rPr>
              <a:t>But that the dead are raised, even Moses showed, in the passage about the bush, where he calls the Lord the God of Abraham and the God of Isaac and the God of Jacob.  </a:t>
            </a:r>
            <a:r>
              <a:rPr lang="en-AU" sz="2750" b="1" baseline="30000" dirty="0">
                <a:solidFill>
                  <a:srgbClr val="FFFFFF"/>
                </a:solidFill>
                <a:effectLst/>
                <a:latin typeface="Times New Roman" panose="02020603050405020304" pitchFamily="18" charset="0"/>
                <a:ea typeface="Times New Roman" panose="02020603050405020304" pitchFamily="18" charset="0"/>
              </a:rPr>
              <a:t>38 </a:t>
            </a:r>
            <a:r>
              <a:rPr lang="en-AU" sz="2750" dirty="0">
                <a:solidFill>
                  <a:srgbClr val="FFFFFF"/>
                </a:solidFill>
                <a:effectLst/>
                <a:latin typeface="Times New Roman" panose="02020603050405020304" pitchFamily="18" charset="0"/>
                <a:ea typeface="Times New Roman" panose="02020603050405020304" pitchFamily="18" charset="0"/>
              </a:rPr>
              <a:t>Now he is not God of the dead, but of the living, for all live to him.”  </a:t>
            </a:r>
            <a:r>
              <a:rPr lang="en-AU" sz="2750" b="1" baseline="30000" dirty="0">
                <a:solidFill>
                  <a:srgbClr val="FFFFFF"/>
                </a:solidFill>
                <a:effectLst/>
                <a:latin typeface="Times New Roman" panose="02020603050405020304" pitchFamily="18" charset="0"/>
                <a:ea typeface="Times New Roman" panose="02020603050405020304" pitchFamily="18" charset="0"/>
              </a:rPr>
              <a:t>39 </a:t>
            </a:r>
            <a:r>
              <a:rPr lang="en-AU" sz="2750" dirty="0">
                <a:solidFill>
                  <a:srgbClr val="FFFFFF"/>
                </a:solidFill>
                <a:effectLst/>
                <a:latin typeface="Times New Roman" panose="02020603050405020304" pitchFamily="18" charset="0"/>
                <a:ea typeface="Times New Roman" panose="02020603050405020304" pitchFamily="18" charset="0"/>
              </a:rPr>
              <a:t>Then some of the scribes answered, “Teacher, you have spoken well.”  </a:t>
            </a:r>
            <a:r>
              <a:rPr lang="en-AU" sz="2750" b="1" baseline="30000" dirty="0">
                <a:solidFill>
                  <a:srgbClr val="FFFFFF"/>
                </a:solidFill>
                <a:effectLst/>
                <a:latin typeface="Times New Roman" panose="02020603050405020304" pitchFamily="18" charset="0"/>
                <a:ea typeface="Times New Roman" panose="02020603050405020304" pitchFamily="18" charset="0"/>
              </a:rPr>
              <a:t>40 </a:t>
            </a:r>
            <a:r>
              <a:rPr lang="en-AU" sz="2750" dirty="0">
                <a:solidFill>
                  <a:srgbClr val="FFFFFF"/>
                </a:solidFill>
                <a:effectLst/>
                <a:latin typeface="Times New Roman" panose="02020603050405020304" pitchFamily="18" charset="0"/>
                <a:ea typeface="Times New Roman" panose="02020603050405020304" pitchFamily="18" charset="0"/>
              </a:rPr>
              <a:t>For they no longer dared to ask him any question.</a:t>
            </a:r>
            <a:r>
              <a:rPr lang="en-AU" sz="2750" dirty="0">
                <a:effectLst/>
              </a:rPr>
              <a:t> </a:t>
            </a:r>
            <a:endParaRPr lang="en-AU" sz="275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406061"/>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41 </a:t>
            </a:r>
            <a:r>
              <a:rPr lang="en-AU" sz="2800" dirty="0">
                <a:solidFill>
                  <a:srgbClr val="FFFFFF"/>
                </a:solidFill>
                <a:effectLst/>
                <a:latin typeface="Times New Roman" panose="02020603050405020304" pitchFamily="18" charset="0"/>
                <a:ea typeface="Times New Roman" panose="02020603050405020304" pitchFamily="18" charset="0"/>
              </a:rPr>
              <a:t>But he said to them, “How can they say that the Christ is David’s son?  </a:t>
            </a:r>
            <a:r>
              <a:rPr lang="en-AU" sz="2800" b="1" baseline="30000" dirty="0">
                <a:solidFill>
                  <a:srgbClr val="FFFFFF"/>
                </a:solidFill>
                <a:effectLst/>
                <a:latin typeface="Times New Roman" panose="02020603050405020304" pitchFamily="18" charset="0"/>
                <a:ea typeface="Times New Roman" panose="02020603050405020304" pitchFamily="18" charset="0"/>
              </a:rPr>
              <a:t>42 </a:t>
            </a:r>
            <a:r>
              <a:rPr lang="en-AU" sz="2800" dirty="0">
                <a:solidFill>
                  <a:srgbClr val="FFFFFF"/>
                </a:solidFill>
                <a:effectLst/>
                <a:latin typeface="Times New Roman" panose="02020603050405020304" pitchFamily="18" charset="0"/>
                <a:ea typeface="Times New Roman" panose="02020603050405020304" pitchFamily="18" charset="0"/>
              </a:rPr>
              <a:t>For David himself says in the Book of Psalms,</a:t>
            </a:r>
          </a:p>
          <a:p>
            <a:pPr marL="933450">
              <a:lnSpc>
                <a:spcPct val="110000"/>
              </a:lnSpc>
              <a:spcAft>
                <a:spcPts val="1000"/>
              </a:spcAft>
              <a:tabLst>
                <a:tab pos="127000" algn="r"/>
                <a:tab pos="406400" algn="l"/>
              </a:tabLst>
            </a:pPr>
            <a:r>
              <a:rPr lang="en-AU" sz="2800" dirty="0">
                <a:solidFill>
                  <a:srgbClr val="FFFFFF"/>
                </a:solidFill>
                <a:effectLst/>
                <a:latin typeface="Times New Roman" panose="02020603050405020304" pitchFamily="18" charset="0"/>
                <a:ea typeface="Times New Roman" panose="02020603050405020304" pitchFamily="18" charset="0"/>
              </a:rPr>
              <a:t>“ ‘The Lord said to my Lord, </a:t>
            </a:r>
            <a:endParaRPr lang="en-AU" sz="2800" dirty="0">
              <a:effectLst/>
              <a:latin typeface="Calibri" panose="020F0502020204030204" pitchFamily="34" charset="0"/>
              <a:ea typeface="Times New Roman" panose="02020603050405020304" pitchFamily="18" charset="0"/>
            </a:endParaRPr>
          </a:p>
          <a:p>
            <a:pPr marL="933450">
              <a:lnSpc>
                <a:spcPct val="110000"/>
              </a:lnSpc>
              <a:spcAft>
                <a:spcPts val="1000"/>
              </a:spcAft>
              <a:tabLst>
                <a:tab pos="127000" algn="r"/>
                <a:tab pos="406400" algn="l"/>
              </a:tabLst>
            </a:pPr>
            <a:r>
              <a:rPr lang="en-AU" sz="2800" dirty="0">
                <a:solidFill>
                  <a:srgbClr val="FFFFFF"/>
                </a:solidFill>
                <a:effectLst/>
                <a:latin typeface="Times New Roman" panose="02020603050405020304" pitchFamily="18" charset="0"/>
                <a:ea typeface="Times New Roman" panose="02020603050405020304" pitchFamily="18" charset="0"/>
              </a:rPr>
              <a:t>	“Sit at my right hand, </a:t>
            </a:r>
            <a:endParaRPr lang="en-AU" sz="2800" dirty="0">
              <a:effectLst/>
              <a:latin typeface="Calibri" panose="020F0502020204030204" pitchFamily="34" charset="0"/>
              <a:ea typeface="Times New Roman" panose="02020603050405020304" pitchFamily="18" charset="0"/>
            </a:endParaRPr>
          </a:p>
          <a:p>
            <a:pPr marL="933450">
              <a:lnSpc>
                <a:spcPct val="110000"/>
              </a:lnSpc>
              <a:spcAft>
                <a:spcPts val="1000"/>
              </a:spcAft>
              <a:tabLst>
                <a:tab pos="127000" algn="r"/>
                <a:tab pos="406400" algn="l"/>
              </a:tabLs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43 </a:t>
            </a:r>
            <a:r>
              <a:rPr lang="en-AU" sz="2800" dirty="0">
                <a:solidFill>
                  <a:srgbClr val="FFFFFF"/>
                </a:solidFill>
                <a:effectLst/>
                <a:latin typeface="Times New Roman" panose="02020603050405020304" pitchFamily="18" charset="0"/>
                <a:ea typeface="Times New Roman" panose="02020603050405020304" pitchFamily="18" charset="0"/>
              </a:rPr>
              <a:t>	until I make your enemies your footstool.”  ’ </a:t>
            </a:r>
            <a:endParaRPr lang="en-AU" sz="2800" dirty="0">
              <a:effectLst/>
              <a:latin typeface="Calibri" panose="020F0502020204030204" pitchFamily="34" charset="0"/>
              <a:ea typeface="Times New Roman" panose="02020603050405020304" pitchFamily="18" charset="0"/>
            </a:endParaRPr>
          </a:p>
          <a:p>
            <a:r>
              <a:rPr lang="en-AU" sz="2800" b="1" baseline="30000" dirty="0">
                <a:solidFill>
                  <a:srgbClr val="FFFFFF"/>
                </a:solidFill>
                <a:effectLst/>
                <a:latin typeface="Times New Roman" panose="02020603050405020304" pitchFamily="18" charset="0"/>
                <a:ea typeface="Times New Roman" panose="02020603050405020304" pitchFamily="18" charset="0"/>
              </a:rPr>
              <a:t>44 </a:t>
            </a:r>
            <a:r>
              <a:rPr lang="en-AU" sz="2800" dirty="0">
                <a:solidFill>
                  <a:srgbClr val="FFFFFF"/>
                </a:solidFill>
                <a:effectLst/>
                <a:latin typeface="Times New Roman" panose="02020603050405020304" pitchFamily="18" charset="0"/>
                <a:ea typeface="Times New Roman" panose="02020603050405020304" pitchFamily="18" charset="0"/>
              </a:rPr>
              <a:t>David thus calls him Lord, so how is he his son?”</a:t>
            </a:r>
            <a:r>
              <a:rPr lang="en-AU" sz="2800" dirty="0">
                <a:effectLst/>
              </a:rPr>
              <a:t> </a:t>
            </a:r>
          </a:p>
        </p:txBody>
      </p:sp>
    </p:spTree>
    <p:extLst>
      <p:ext uri="{BB962C8B-B14F-4D97-AF65-F5344CB8AC3E}">
        <p14:creationId xmlns:p14="http://schemas.microsoft.com/office/powerpoint/2010/main" val="149532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618748"/>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3000" b="1" baseline="30000" dirty="0">
                <a:solidFill>
                  <a:srgbClr val="FFFFFF"/>
                </a:solidFill>
                <a:effectLst/>
                <a:latin typeface="Times New Roman" panose="02020603050405020304" pitchFamily="18" charset="0"/>
                <a:ea typeface="Times New Roman" panose="02020603050405020304" pitchFamily="18" charset="0"/>
              </a:rPr>
              <a:t>45 </a:t>
            </a:r>
            <a:r>
              <a:rPr lang="en-AU" sz="3000" dirty="0">
                <a:solidFill>
                  <a:srgbClr val="FFFFFF"/>
                </a:solidFill>
                <a:effectLst/>
                <a:latin typeface="Times New Roman" panose="02020603050405020304" pitchFamily="18" charset="0"/>
                <a:ea typeface="Times New Roman" panose="02020603050405020304" pitchFamily="18" charset="0"/>
              </a:rPr>
              <a:t>And in the hearing of all the people he said to his disciples, </a:t>
            </a:r>
            <a:r>
              <a:rPr lang="en-AU" sz="3000" b="1" baseline="30000" dirty="0">
                <a:solidFill>
                  <a:srgbClr val="FFFFFF"/>
                </a:solidFill>
                <a:effectLst/>
                <a:latin typeface="Times New Roman" panose="02020603050405020304" pitchFamily="18" charset="0"/>
                <a:ea typeface="Times New Roman" panose="02020603050405020304" pitchFamily="18" charset="0"/>
              </a:rPr>
              <a:t>46 </a:t>
            </a:r>
            <a:r>
              <a:rPr lang="en-AU" sz="3000" dirty="0">
                <a:solidFill>
                  <a:srgbClr val="FFFFFF"/>
                </a:solidFill>
                <a:effectLst/>
                <a:latin typeface="Times New Roman" panose="02020603050405020304" pitchFamily="18" charset="0"/>
                <a:ea typeface="Times New Roman" panose="02020603050405020304" pitchFamily="18" charset="0"/>
              </a:rPr>
              <a:t>“Beware of the scribes, who like to walk around in long robes, and love greetings in the marketplaces and the best seats in the synagogues and the places of honour at feasts, </a:t>
            </a:r>
            <a:r>
              <a:rPr lang="en-AU" sz="3000" b="1" baseline="30000" dirty="0">
                <a:solidFill>
                  <a:srgbClr val="FFFFFF"/>
                </a:solidFill>
                <a:effectLst/>
                <a:latin typeface="Times New Roman" panose="02020603050405020304" pitchFamily="18" charset="0"/>
                <a:ea typeface="Times New Roman" panose="02020603050405020304" pitchFamily="18" charset="0"/>
              </a:rPr>
              <a:t>47 </a:t>
            </a:r>
            <a:r>
              <a:rPr lang="en-AU" sz="3000" dirty="0">
                <a:solidFill>
                  <a:srgbClr val="FFFFFF"/>
                </a:solidFill>
                <a:effectLst/>
                <a:latin typeface="Times New Roman" panose="02020603050405020304" pitchFamily="18" charset="0"/>
                <a:ea typeface="Times New Roman" panose="02020603050405020304" pitchFamily="18" charset="0"/>
              </a:rPr>
              <a:t>who devour widows’ houses and for a pretence make long prayers.  They will receive the greater condemnation.”</a:t>
            </a:r>
            <a:r>
              <a:rPr lang="en-AU" sz="3000" dirty="0">
                <a:effectLst/>
              </a:rPr>
              <a:t> </a:t>
            </a:r>
            <a:endParaRPr lang="en-AU" sz="30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46960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Worthy of the Resurrection, and of the Age to Come</a:t>
            </a:r>
          </a:p>
        </p:txBody>
      </p:sp>
      <p:sp>
        <p:nvSpPr>
          <p:cNvPr id="15" name="TextBox 14">
            <a:extLst>
              <a:ext uri="{FF2B5EF4-FFF2-40B4-BE49-F238E27FC236}">
                <a16:creationId xmlns:a16="http://schemas.microsoft.com/office/drawing/2014/main" id="{DF889BCF-3826-70F1-1CB0-26B0CA856777}"/>
              </a:ext>
            </a:extLst>
          </p:cNvPr>
          <p:cNvSpPr txBox="1"/>
          <p:nvPr/>
        </p:nvSpPr>
        <p:spPr>
          <a:xfrm>
            <a:off x="0" y="442254"/>
            <a:ext cx="9138950"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humans are spiritual beings.  Created in the image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God breathed His breath into us to give life.</a:t>
            </a:r>
          </a:p>
        </p:txBody>
      </p:sp>
      <p:sp>
        <p:nvSpPr>
          <p:cNvPr id="16" name="TextBox 15">
            <a:extLst>
              <a:ext uri="{FF2B5EF4-FFF2-40B4-BE49-F238E27FC236}">
                <a16:creationId xmlns:a16="http://schemas.microsoft.com/office/drawing/2014/main" id="{2BF1BB00-AB76-4B1D-CCC2-134EFB68C205}"/>
              </a:ext>
            </a:extLst>
          </p:cNvPr>
          <p:cNvSpPr txBox="1"/>
          <p:nvPr/>
        </p:nvSpPr>
        <p:spPr>
          <a:xfrm>
            <a:off x="3888896" y="1037865"/>
            <a:ext cx="5250054" cy="1600438"/>
          </a:xfrm>
          <a:prstGeom prst="rect">
            <a:avLst/>
          </a:prstGeom>
          <a:solidFill>
            <a:schemeClr val="bg1"/>
          </a:solidFill>
        </p:spPr>
        <p:txBody>
          <a:bodyPr wrap="square" rtlCol="0">
            <a:spAutoFit/>
          </a:bodyPr>
          <a:lstStyle/>
          <a:p>
            <a:r>
              <a:rPr lang="en-US" sz="1600" dirty="0"/>
              <a:t>Isaiah 42:5 (ESV) </a:t>
            </a:r>
          </a:p>
          <a:p>
            <a:pPr indent="227013"/>
            <a:r>
              <a:rPr lang="en-US" sz="1600" b="1" baseline="30000" dirty="0">
                <a:latin typeface="Comic Sans MS" panose="030F0902030302020204" pitchFamily="66" charset="0"/>
              </a:rPr>
              <a:t>5 </a:t>
            </a:r>
            <a:r>
              <a:rPr lang="en-US" sz="1600" dirty="0">
                <a:latin typeface="Comic Sans MS" panose="030F0902030302020204" pitchFamily="66" charset="0"/>
              </a:rPr>
              <a:t>Thus says God, the </a:t>
            </a:r>
            <a:r>
              <a:rPr lang="en-US" sz="1600" cap="small" dirty="0">
                <a:latin typeface="Comic Sans MS" panose="030F0902030302020204" pitchFamily="66" charset="0"/>
              </a:rPr>
              <a:t>Lord</a:t>
            </a:r>
            <a:r>
              <a:rPr lang="en-US" sz="1600" dirty="0">
                <a:latin typeface="Comic Sans MS" panose="030F0902030302020204" pitchFamily="66" charset="0"/>
              </a:rPr>
              <a:t>, </a:t>
            </a:r>
          </a:p>
          <a:p>
            <a:pPr indent="227013"/>
            <a:r>
              <a:rPr lang="en-US" sz="1600" dirty="0">
                <a:latin typeface="Comic Sans MS" panose="030F0902030302020204" pitchFamily="66" charset="0"/>
              </a:rPr>
              <a:t>who created the heavens and stretched them out, </a:t>
            </a:r>
          </a:p>
          <a:p>
            <a:pPr indent="227013"/>
            <a:r>
              <a:rPr lang="en-US" sz="1600" dirty="0">
                <a:latin typeface="Comic Sans MS" panose="030F0902030302020204" pitchFamily="66" charset="0"/>
              </a:rPr>
              <a:t>who spread out the earth and what comes from it, </a:t>
            </a:r>
          </a:p>
          <a:p>
            <a:pPr indent="227013"/>
            <a:r>
              <a:rPr lang="en-US" sz="1600" dirty="0">
                <a:latin typeface="Comic Sans MS" panose="030F0902030302020204" pitchFamily="66" charset="0"/>
              </a:rPr>
              <a:t>who gives </a:t>
            </a:r>
            <a:r>
              <a:rPr lang="en-US" sz="1600" u="sng" dirty="0">
                <a:latin typeface="Comic Sans MS" panose="030F0902030302020204" pitchFamily="66" charset="0"/>
              </a:rPr>
              <a:t>breath</a:t>
            </a:r>
            <a:r>
              <a:rPr lang="en-US" sz="1600" dirty="0">
                <a:latin typeface="Comic Sans MS" panose="030F0902030302020204" pitchFamily="66" charset="0"/>
              </a:rPr>
              <a:t> to the people on it </a:t>
            </a:r>
          </a:p>
          <a:p>
            <a:pPr indent="227013"/>
            <a:r>
              <a:rPr lang="en-US" sz="1600" dirty="0">
                <a:latin typeface="Comic Sans MS" panose="030F0902030302020204" pitchFamily="66" charset="0"/>
              </a:rPr>
              <a:t>and </a:t>
            </a:r>
            <a:r>
              <a:rPr lang="en-US" sz="1600" u="sng" dirty="0">
                <a:latin typeface="Comic Sans MS" panose="030F0902030302020204" pitchFamily="66" charset="0"/>
              </a:rPr>
              <a:t>spirit</a:t>
            </a:r>
            <a:r>
              <a:rPr lang="en-US" sz="1600" dirty="0">
                <a:latin typeface="Comic Sans MS" panose="030F0902030302020204" pitchFamily="66" charset="0"/>
              </a:rPr>
              <a:t> to those who walk in it: </a:t>
            </a:r>
          </a:p>
        </p:txBody>
      </p:sp>
      <p:sp>
        <p:nvSpPr>
          <p:cNvPr id="2" name="TextBox 1">
            <a:extLst>
              <a:ext uri="{FF2B5EF4-FFF2-40B4-BE49-F238E27FC236}">
                <a16:creationId xmlns:a16="http://schemas.microsoft.com/office/drawing/2014/main" id="{72B7907C-5E18-889C-96E7-8459C600E1B7}"/>
              </a:ext>
            </a:extLst>
          </p:cNvPr>
          <p:cNvSpPr txBox="1"/>
          <p:nvPr/>
        </p:nvSpPr>
        <p:spPr>
          <a:xfrm>
            <a:off x="7144" y="1087927"/>
            <a:ext cx="3881752"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person’s body dies,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but their spirit does not</a:t>
            </a:r>
          </a:p>
        </p:txBody>
      </p:sp>
    </p:spTree>
    <p:extLst>
      <p:ext uri="{BB962C8B-B14F-4D97-AF65-F5344CB8AC3E}">
        <p14:creationId xmlns:p14="http://schemas.microsoft.com/office/powerpoint/2010/main" val="119574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Worthy of the Resurrection, and of the Age to Come</a:t>
            </a:r>
          </a:p>
        </p:txBody>
      </p:sp>
      <p:sp>
        <p:nvSpPr>
          <p:cNvPr id="15" name="TextBox 14">
            <a:extLst>
              <a:ext uri="{FF2B5EF4-FFF2-40B4-BE49-F238E27FC236}">
                <a16:creationId xmlns:a16="http://schemas.microsoft.com/office/drawing/2014/main" id="{DF889BCF-3826-70F1-1CB0-26B0CA856777}"/>
              </a:ext>
            </a:extLst>
          </p:cNvPr>
          <p:cNvSpPr txBox="1"/>
          <p:nvPr/>
        </p:nvSpPr>
        <p:spPr>
          <a:xfrm>
            <a:off x="333214" y="442254"/>
            <a:ext cx="8805736"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humans are spiritual beings.  Created in the image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God breathed His breath into us to give life.</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person’s body dies, but their spirit does not.</a:t>
            </a:r>
          </a:p>
        </p:txBody>
      </p:sp>
      <p:sp>
        <p:nvSpPr>
          <p:cNvPr id="16" name="TextBox 15">
            <a:extLst>
              <a:ext uri="{FF2B5EF4-FFF2-40B4-BE49-F238E27FC236}">
                <a16:creationId xmlns:a16="http://schemas.microsoft.com/office/drawing/2014/main" id="{2BF1BB00-AB76-4B1D-CCC2-134EFB68C205}"/>
              </a:ext>
            </a:extLst>
          </p:cNvPr>
          <p:cNvSpPr txBox="1"/>
          <p:nvPr/>
        </p:nvSpPr>
        <p:spPr>
          <a:xfrm>
            <a:off x="641831" y="4637782"/>
            <a:ext cx="7860338" cy="1077218"/>
          </a:xfrm>
          <a:prstGeom prst="rect">
            <a:avLst/>
          </a:prstGeom>
          <a:solidFill>
            <a:schemeClr val="bg1"/>
          </a:solidFill>
        </p:spPr>
        <p:txBody>
          <a:bodyPr wrap="square" rtlCol="0">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 sons of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this</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age marry and are given in marriage,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35 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those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are considered worthy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to attain to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that</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age and to the resurrection from the dead neither marry nor are given in marriage,</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cannot die anymore, because </a:t>
            </a:r>
            <a:r>
              <a:rPr lang="en-AU" sz="1600" b="1"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they</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are equal to angels and are sons of God, being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sons of the resurrection</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t>
            </a:r>
            <a:r>
              <a:rPr lang="en-AU" sz="1600" dirty="0"/>
              <a:t> </a:t>
            </a:r>
            <a:endParaRPr lang="en-US" sz="1600" dirty="0"/>
          </a:p>
        </p:txBody>
      </p:sp>
      <p:sp>
        <p:nvSpPr>
          <p:cNvPr id="17" name="TextBox 16">
            <a:extLst>
              <a:ext uri="{FF2B5EF4-FFF2-40B4-BE49-F238E27FC236}">
                <a16:creationId xmlns:a16="http://schemas.microsoft.com/office/drawing/2014/main" id="{DC8196A8-85F6-DEB9-0FAF-0EC358F745E7}"/>
              </a:ext>
            </a:extLst>
          </p:cNvPr>
          <p:cNvSpPr txBox="1"/>
          <p:nvPr/>
        </p:nvSpPr>
        <p:spPr>
          <a:xfrm>
            <a:off x="0" y="1309740"/>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Sadducees do not believe in the resurrection, and so they are sad, you see. </a:t>
            </a:r>
          </a:p>
        </p:txBody>
      </p:sp>
      <p:sp>
        <p:nvSpPr>
          <p:cNvPr id="2" name="TextBox 1">
            <a:extLst>
              <a:ext uri="{FF2B5EF4-FFF2-40B4-BE49-F238E27FC236}">
                <a16:creationId xmlns:a16="http://schemas.microsoft.com/office/drawing/2014/main" id="{72B7907C-5E18-889C-96E7-8459C600E1B7}"/>
              </a:ext>
            </a:extLst>
          </p:cNvPr>
          <p:cNvSpPr txBox="1"/>
          <p:nvPr/>
        </p:nvSpPr>
        <p:spPr>
          <a:xfrm>
            <a:off x="333212" y="1623228"/>
            <a:ext cx="880573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is an entirely new age.  Things will not be the same.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marriage in the Age to Come.  (There will be no death).</a:t>
            </a:r>
          </a:p>
        </p:txBody>
      </p:sp>
      <p:sp>
        <p:nvSpPr>
          <p:cNvPr id="3" name="TextBox 2">
            <a:extLst>
              <a:ext uri="{FF2B5EF4-FFF2-40B4-BE49-F238E27FC236}">
                <a16:creationId xmlns:a16="http://schemas.microsoft.com/office/drawing/2014/main" id="{16D6D0B9-2CAF-A666-CFC4-38EC75A99D0E}"/>
              </a:ext>
            </a:extLst>
          </p:cNvPr>
          <p:cNvSpPr txBox="1"/>
          <p:nvPr/>
        </p:nvSpPr>
        <p:spPr>
          <a:xfrm>
            <a:off x="7050880" y="746065"/>
            <a:ext cx="2059754" cy="1754326"/>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A good experience of marriage gives us a glimpse of how good (&amp; better) our relationship with Jesus will be.</a:t>
            </a:r>
          </a:p>
        </p:txBody>
      </p:sp>
      <p:sp>
        <p:nvSpPr>
          <p:cNvPr id="4" name="TextBox 3">
            <a:extLst>
              <a:ext uri="{FF2B5EF4-FFF2-40B4-BE49-F238E27FC236}">
                <a16:creationId xmlns:a16="http://schemas.microsoft.com/office/drawing/2014/main" id="{1AB3A053-4F4A-4BBD-F238-235C9E0323FE}"/>
              </a:ext>
            </a:extLst>
          </p:cNvPr>
          <p:cNvSpPr txBox="1"/>
          <p:nvPr/>
        </p:nvSpPr>
        <p:spPr>
          <a:xfrm>
            <a:off x="-1" y="2242742"/>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the God of the Dead, but of the Living</a:t>
            </a:r>
          </a:p>
        </p:txBody>
      </p:sp>
      <p:sp>
        <p:nvSpPr>
          <p:cNvPr id="5" name="TextBox 4">
            <a:extLst>
              <a:ext uri="{FF2B5EF4-FFF2-40B4-BE49-F238E27FC236}">
                <a16:creationId xmlns:a16="http://schemas.microsoft.com/office/drawing/2014/main" id="{85DF8E22-A746-CF5D-2ECB-B4706698A9C8}"/>
              </a:ext>
            </a:extLst>
          </p:cNvPr>
          <p:cNvSpPr txBox="1"/>
          <p:nvPr/>
        </p:nvSpPr>
        <p:spPr>
          <a:xfrm>
            <a:off x="338263" y="2527147"/>
            <a:ext cx="880573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Death cannot break one’s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Sons of the Resurrection are those who have a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cannot be in relationship with God, if we reject His Son.</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3375222"/>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Day of Resurrection is also the Day of Judgment</a:t>
            </a:r>
          </a:p>
        </p:txBody>
      </p:sp>
      <p:sp>
        <p:nvSpPr>
          <p:cNvPr id="8" name="TextBox 7">
            <a:extLst>
              <a:ext uri="{FF2B5EF4-FFF2-40B4-BE49-F238E27FC236}">
                <a16:creationId xmlns:a16="http://schemas.microsoft.com/office/drawing/2014/main" id="{2BB850FA-293D-F535-12B3-80E2B889703A}"/>
              </a:ext>
            </a:extLst>
          </p:cNvPr>
          <p:cNvSpPr txBox="1"/>
          <p:nvPr/>
        </p:nvSpPr>
        <p:spPr>
          <a:xfrm>
            <a:off x="333211" y="3669299"/>
            <a:ext cx="880573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Death does not create a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are outwardly religious , No genuine relationship = Judgment</a:t>
            </a:r>
          </a:p>
        </p:txBody>
      </p:sp>
    </p:spTree>
    <p:extLst>
      <p:ext uri="{BB962C8B-B14F-4D97-AF65-F5344CB8AC3E}">
        <p14:creationId xmlns:p14="http://schemas.microsoft.com/office/powerpoint/2010/main" val="377004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 grpId="0" uiExpand="1" build="p"/>
      <p:bldP spid="3" grpId="0" animBg="1"/>
      <p:bldP spid="4" grpId="0"/>
      <p:bldP spid="5" grpId="0" uiExpand="1" build="p"/>
      <p:bldP spid="7" grpId="0"/>
      <p:bldP spid="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Worthy of the Resurrection, and of the Age to Come</a:t>
            </a:r>
          </a:p>
        </p:txBody>
      </p:sp>
      <p:sp>
        <p:nvSpPr>
          <p:cNvPr id="15" name="TextBox 14">
            <a:extLst>
              <a:ext uri="{FF2B5EF4-FFF2-40B4-BE49-F238E27FC236}">
                <a16:creationId xmlns:a16="http://schemas.microsoft.com/office/drawing/2014/main" id="{DF889BCF-3826-70F1-1CB0-26B0CA856777}"/>
              </a:ext>
            </a:extLst>
          </p:cNvPr>
          <p:cNvSpPr txBox="1"/>
          <p:nvPr/>
        </p:nvSpPr>
        <p:spPr>
          <a:xfrm>
            <a:off x="333214" y="442254"/>
            <a:ext cx="8805736"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humans are spiritual beings.  Created in the image of God;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God breathed His breath into us to give life.</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person’s body dies, but their spirit does not.</a:t>
            </a:r>
          </a:p>
        </p:txBody>
      </p:sp>
      <p:sp>
        <p:nvSpPr>
          <p:cNvPr id="17" name="TextBox 16">
            <a:extLst>
              <a:ext uri="{FF2B5EF4-FFF2-40B4-BE49-F238E27FC236}">
                <a16:creationId xmlns:a16="http://schemas.microsoft.com/office/drawing/2014/main" id="{DC8196A8-85F6-DEB9-0FAF-0EC358F745E7}"/>
              </a:ext>
            </a:extLst>
          </p:cNvPr>
          <p:cNvSpPr txBox="1"/>
          <p:nvPr/>
        </p:nvSpPr>
        <p:spPr>
          <a:xfrm>
            <a:off x="0" y="1309740"/>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Sadducees do not believe in the resurrection, and so they are sad, you see. </a:t>
            </a:r>
          </a:p>
        </p:txBody>
      </p:sp>
      <p:sp>
        <p:nvSpPr>
          <p:cNvPr id="2" name="TextBox 1">
            <a:extLst>
              <a:ext uri="{FF2B5EF4-FFF2-40B4-BE49-F238E27FC236}">
                <a16:creationId xmlns:a16="http://schemas.microsoft.com/office/drawing/2014/main" id="{72B7907C-5E18-889C-96E7-8459C600E1B7}"/>
              </a:ext>
            </a:extLst>
          </p:cNvPr>
          <p:cNvSpPr txBox="1"/>
          <p:nvPr/>
        </p:nvSpPr>
        <p:spPr>
          <a:xfrm>
            <a:off x="333212" y="1623228"/>
            <a:ext cx="880573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Resurrection, is an entirely new age.  Things will not be the same.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 marriage in the Age to Come.  (There will be no death).</a:t>
            </a:r>
          </a:p>
        </p:txBody>
      </p:sp>
      <p:sp>
        <p:nvSpPr>
          <p:cNvPr id="3" name="TextBox 2">
            <a:extLst>
              <a:ext uri="{FF2B5EF4-FFF2-40B4-BE49-F238E27FC236}">
                <a16:creationId xmlns:a16="http://schemas.microsoft.com/office/drawing/2014/main" id="{16D6D0B9-2CAF-A666-CFC4-38EC75A99D0E}"/>
              </a:ext>
            </a:extLst>
          </p:cNvPr>
          <p:cNvSpPr txBox="1"/>
          <p:nvPr/>
        </p:nvSpPr>
        <p:spPr>
          <a:xfrm>
            <a:off x="7050880" y="746065"/>
            <a:ext cx="2059754" cy="1754326"/>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A good experience of marriage gives us a glimpse of how good (&amp; better) our relationship with Jesus will be.</a:t>
            </a:r>
          </a:p>
        </p:txBody>
      </p:sp>
      <p:sp>
        <p:nvSpPr>
          <p:cNvPr id="4" name="TextBox 3">
            <a:extLst>
              <a:ext uri="{FF2B5EF4-FFF2-40B4-BE49-F238E27FC236}">
                <a16:creationId xmlns:a16="http://schemas.microsoft.com/office/drawing/2014/main" id="{1AB3A053-4F4A-4BBD-F238-235C9E0323FE}"/>
              </a:ext>
            </a:extLst>
          </p:cNvPr>
          <p:cNvSpPr txBox="1"/>
          <p:nvPr/>
        </p:nvSpPr>
        <p:spPr>
          <a:xfrm>
            <a:off x="-1" y="2242742"/>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Not the God of the Dead, but of the Living</a:t>
            </a:r>
          </a:p>
        </p:txBody>
      </p:sp>
      <p:sp>
        <p:nvSpPr>
          <p:cNvPr id="5" name="TextBox 4">
            <a:extLst>
              <a:ext uri="{FF2B5EF4-FFF2-40B4-BE49-F238E27FC236}">
                <a16:creationId xmlns:a16="http://schemas.microsoft.com/office/drawing/2014/main" id="{85DF8E22-A746-CF5D-2ECB-B4706698A9C8}"/>
              </a:ext>
            </a:extLst>
          </p:cNvPr>
          <p:cNvSpPr txBox="1"/>
          <p:nvPr/>
        </p:nvSpPr>
        <p:spPr>
          <a:xfrm>
            <a:off x="338263" y="2527147"/>
            <a:ext cx="8805737" cy="923330"/>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Death cannot break one’s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Sons of the Resurrection are those who have a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cannot be in relationship with God, if we reject His Son.</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3375222"/>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Day of Resurrection is also the Day of Judgment</a:t>
            </a:r>
          </a:p>
        </p:txBody>
      </p:sp>
      <p:sp>
        <p:nvSpPr>
          <p:cNvPr id="8" name="TextBox 7">
            <a:extLst>
              <a:ext uri="{FF2B5EF4-FFF2-40B4-BE49-F238E27FC236}">
                <a16:creationId xmlns:a16="http://schemas.microsoft.com/office/drawing/2014/main" id="{2BB850FA-293D-F535-12B3-80E2B889703A}"/>
              </a:ext>
            </a:extLst>
          </p:cNvPr>
          <p:cNvSpPr txBox="1"/>
          <p:nvPr/>
        </p:nvSpPr>
        <p:spPr>
          <a:xfrm>
            <a:off x="333211" y="3669299"/>
            <a:ext cx="880573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Death does not create a relationship with God.</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those who are outwardly religious , No genuine relationship = Judgment</a:t>
            </a:r>
          </a:p>
        </p:txBody>
      </p:sp>
      <p:sp>
        <p:nvSpPr>
          <p:cNvPr id="9" name="TextBox 8">
            <a:extLst>
              <a:ext uri="{FF2B5EF4-FFF2-40B4-BE49-F238E27FC236}">
                <a16:creationId xmlns:a16="http://schemas.microsoft.com/office/drawing/2014/main" id="{830C8AAD-FCFA-A1C9-FB0E-460CE3C7E1FC}"/>
              </a:ext>
            </a:extLst>
          </p:cNvPr>
          <p:cNvSpPr txBox="1"/>
          <p:nvPr/>
        </p:nvSpPr>
        <p:spPr>
          <a:xfrm>
            <a:off x="0" y="4335041"/>
            <a:ext cx="705088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A Child-like Faith.</a:t>
            </a:r>
          </a:p>
        </p:txBody>
      </p:sp>
      <p:sp>
        <p:nvSpPr>
          <p:cNvPr id="10" name="TextBox 9">
            <a:extLst>
              <a:ext uri="{FF2B5EF4-FFF2-40B4-BE49-F238E27FC236}">
                <a16:creationId xmlns:a16="http://schemas.microsoft.com/office/drawing/2014/main" id="{C9FDB40F-B4A4-F920-622A-C26A0AA90643}"/>
              </a:ext>
            </a:extLst>
          </p:cNvPr>
          <p:cNvSpPr txBox="1"/>
          <p:nvPr/>
        </p:nvSpPr>
        <p:spPr>
          <a:xfrm>
            <a:off x="338263" y="4592629"/>
            <a:ext cx="8805737"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God;  Being known by God;  Repenting of sin &amp; believing in the Lord Jesus.</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Knowing that Jesus Christ Himself, makes His children worthy of the New Kingdom.</a:t>
            </a:r>
          </a:p>
        </p:txBody>
      </p:sp>
    </p:spTree>
    <p:extLst>
      <p:ext uri="{BB962C8B-B14F-4D97-AF65-F5344CB8AC3E}">
        <p14:creationId xmlns:p14="http://schemas.microsoft.com/office/powerpoint/2010/main" val="33291815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4169</TotalTime>
  <Words>1033</Words>
  <Application>Microsoft Macintosh PowerPoint</Application>
  <PresentationFormat>On-screen Show (16:10)</PresentationFormat>
  <Paragraphs>65</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130</cp:revision>
  <cp:lastPrinted>2024-11-29T04:35:22Z</cp:lastPrinted>
  <dcterms:created xsi:type="dcterms:W3CDTF">2024-07-12T04:24:48Z</dcterms:created>
  <dcterms:modified xsi:type="dcterms:W3CDTF">2024-11-29T04:50:43Z</dcterms:modified>
</cp:coreProperties>
</file>